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60" r:id="rId3"/>
  </p:sldIdLst>
  <p:sldSz cx="18288000" cy="10287000"/>
  <p:notesSz cx="6858000" cy="9144000"/>
  <p:embeddedFontLst>
    <p:embeddedFont>
      <p:font typeface="League Spartan" pitchFamily="2" charset="77"/>
      <p:regular r:id="rId5"/>
      <p:bold r:id="rId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9" roundtripDataSignature="AMtx7miaQxo0luigkjYTF45T7UEf+eYgD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2"/>
  </p:normalViewPr>
  <p:slideViewPr>
    <p:cSldViewPr snapToGrid="0">
      <p:cViewPr varScale="1">
        <p:scale>
          <a:sx n="54" d="100"/>
          <a:sy n="54" d="100"/>
        </p:scale>
        <p:origin x="1064" y="4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viewProps" Target="viewProps.xml"/><Relationship Id="rId5" Type="http://schemas.openxmlformats.org/officeDocument/2006/relationships/font" Target="fonts/font1.fntdata"/><Relationship Id="rId10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4713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9094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0" y="3240780"/>
            <a:ext cx="18288000" cy="672012"/>
            <a:chOff x="0" y="-38100"/>
            <a:chExt cx="5077491" cy="158514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5077491" cy="120414"/>
            </a:xfrm>
            <a:custGeom>
              <a:avLst/>
              <a:gdLst/>
              <a:ahLst/>
              <a:cxnLst/>
              <a:rect l="l" t="t" r="r" b="b"/>
              <a:pathLst>
                <a:path w="5077491" h="120414" extrusionOk="0">
                  <a:moveTo>
                    <a:pt x="0" y="0"/>
                  </a:moveTo>
                  <a:lnTo>
                    <a:pt x="5077491" y="0"/>
                  </a:lnTo>
                  <a:lnTo>
                    <a:pt x="5077491" y="120414"/>
                  </a:lnTo>
                  <a:lnTo>
                    <a:pt x="0" y="120414"/>
                  </a:lnTo>
                  <a:close/>
                </a:path>
              </a:pathLst>
            </a:custGeom>
            <a:solidFill>
              <a:srgbClr val="009A4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0" y="-38100"/>
              <a:ext cx="5077491" cy="15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1" y="-144661"/>
            <a:ext cx="18288000" cy="655150"/>
            <a:chOff x="0" y="-38100"/>
            <a:chExt cx="5077491" cy="172550"/>
          </a:xfrm>
        </p:grpSpPr>
        <p:sp>
          <p:nvSpPr>
            <p:cNvPr id="88" name="Google Shape;88;p1"/>
            <p:cNvSpPr/>
            <p:nvPr/>
          </p:nvSpPr>
          <p:spPr>
            <a:xfrm>
              <a:off x="0" y="0"/>
              <a:ext cx="5077491" cy="134450"/>
            </a:xfrm>
            <a:custGeom>
              <a:avLst/>
              <a:gdLst/>
              <a:ahLst/>
              <a:cxnLst/>
              <a:rect l="l" t="t" r="r" b="b"/>
              <a:pathLst>
                <a:path w="5077491" h="134450" extrusionOk="0">
                  <a:moveTo>
                    <a:pt x="0" y="0"/>
                  </a:moveTo>
                  <a:lnTo>
                    <a:pt x="5077491" y="0"/>
                  </a:lnTo>
                  <a:lnTo>
                    <a:pt x="5077491" y="134450"/>
                  </a:lnTo>
                  <a:lnTo>
                    <a:pt x="0" y="134450"/>
                  </a:lnTo>
                  <a:close/>
                </a:path>
              </a:pathLst>
            </a:custGeom>
            <a:solidFill>
              <a:srgbClr val="009A4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0" y="-38100"/>
              <a:ext cx="5077491" cy="172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0" name="Google Shape;90;p1"/>
          <p:cNvSpPr/>
          <p:nvPr/>
        </p:nvSpPr>
        <p:spPr>
          <a:xfrm>
            <a:off x="14296885" y="918179"/>
            <a:ext cx="3622566" cy="2074549"/>
          </a:xfrm>
          <a:custGeom>
            <a:avLst/>
            <a:gdLst/>
            <a:ahLst/>
            <a:cxnLst/>
            <a:rect l="l" t="t" r="r" b="b"/>
            <a:pathLst>
              <a:path w="3622566" h="2074549" extrusionOk="0">
                <a:moveTo>
                  <a:pt x="0" y="0"/>
                </a:moveTo>
                <a:lnTo>
                  <a:pt x="3622565" y="0"/>
                </a:lnTo>
                <a:lnTo>
                  <a:pt x="3622565" y="2074549"/>
                </a:lnTo>
                <a:lnTo>
                  <a:pt x="0" y="20745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l="-4084" r="-408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457200" y="616989"/>
            <a:ext cx="3284575" cy="2676928"/>
          </a:xfrm>
          <a:custGeom>
            <a:avLst/>
            <a:gdLst/>
            <a:ahLst/>
            <a:cxnLst/>
            <a:rect l="l" t="t" r="r" b="b"/>
            <a:pathLst>
              <a:path w="3284575" h="2676928" extrusionOk="0">
                <a:moveTo>
                  <a:pt x="0" y="0"/>
                </a:moveTo>
                <a:lnTo>
                  <a:pt x="3284575" y="0"/>
                </a:lnTo>
                <a:lnTo>
                  <a:pt x="3284575" y="2676929"/>
                </a:lnTo>
                <a:lnTo>
                  <a:pt x="0" y="267692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410928" y="1003904"/>
            <a:ext cx="7466100" cy="1415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0" i="0" u="none" strike="noStrike" cap="none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4600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Financial Secretary’s  Account Summary</a:t>
            </a:r>
            <a:endParaRPr dirty="0"/>
          </a:p>
        </p:txBody>
      </p:sp>
      <p:sp>
        <p:nvSpPr>
          <p:cNvPr id="93" name="Google Shape;93;p1"/>
          <p:cNvSpPr txBox="1"/>
          <p:nvPr/>
        </p:nvSpPr>
        <p:spPr>
          <a:xfrm>
            <a:off x="5481377" y="2317380"/>
            <a:ext cx="7466100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May 31, 2025</a:t>
            </a:r>
            <a:endParaRPr dirty="0"/>
          </a:p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June </a:t>
            </a:r>
            <a:r>
              <a:rPr lang="en-US" sz="3000" b="0" i="0" u="none" strike="noStrike" cap="none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3000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14</a:t>
            </a:r>
            <a:r>
              <a:rPr lang="en-US" sz="3000" b="0" i="0" u="none" strike="noStrike" cap="none" baseline="30000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th</a:t>
            </a:r>
            <a:r>
              <a:rPr lang="en-US" sz="3000" b="0" i="0" u="none" strike="noStrike" cap="none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Chapter Meeting Meeting Report </a:t>
            </a:r>
            <a:endParaRPr dirty="0"/>
          </a:p>
        </p:txBody>
      </p:sp>
      <p:sp>
        <p:nvSpPr>
          <p:cNvPr id="94" name="Google Shape;94;p1"/>
          <p:cNvSpPr txBox="1"/>
          <p:nvPr/>
        </p:nvSpPr>
        <p:spPr>
          <a:xfrm>
            <a:off x="654605" y="3576786"/>
            <a:ext cx="16978745" cy="74789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i="0" u="none" strike="noStrike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				</a:t>
            </a:r>
            <a:endParaRPr lang="en-US" sz="3200" b="1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3200" b="1" i="1" dirty="0">
                <a:solidFill>
                  <a:srgbClr val="212121"/>
                </a:solidFill>
                <a:latin typeface="Aptos" panose="020B0004020202020204" pitchFamily="34" charset="0"/>
              </a:rPr>
              <a:t>MAY COLLECTIONS</a:t>
            </a:r>
            <a:endParaRPr lang="en-US" sz="3200" b="1" i="1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212121"/>
                </a:solidFill>
                <a:latin typeface="Aptos" panose="020B0004020202020204" pitchFamily="34" charset="0"/>
              </a:rPr>
              <a:t>	</a:t>
            </a:r>
            <a:endParaRPr lang="en-US" sz="2800" b="1" dirty="0">
              <a:solidFill>
                <a:srgbClr val="212121"/>
              </a:solidFill>
              <a:highlight>
                <a:srgbClr val="FFFF00"/>
              </a:highlight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OPERATIONS: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Lunch			$       225.00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Golf Donation		$       200.00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solidFill>
                <a:srgbClr val="212121"/>
              </a:solidFill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Monte Carlo Print 	$       120.00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Beverage Collection	$  1, 224.00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solidFill>
                <a:srgbClr val="212121"/>
              </a:solidFill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Total 				$ 1, 749.00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solidFill>
                <a:srgbClr val="212121"/>
              </a:solidFill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solidFill>
                <a:srgbClr val="212121"/>
              </a:solidFill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i="1" u="none" strike="noStrike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						</a:t>
            </a:r>
            <a:r>
              <a:rPr lang="en-US" sz="2800" b="1" i="0" u="none" strike="noStrike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                                                                	</a:t>
            </a:r>
            <a:endParaRPr lang="en-US" sz="2400" b="1" i="0" u="none" strike="noStrike" dirty="0">
              <a:solidFill>
                <a:srgbClr val="212121"/>
              </a:solidFill>
              <a:effectLst/>
              <a:highlight>
                <a:srgbClr val="FFFF00"/>
              </a:highlight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839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0" y="3240780"/>
            <a:ext cx="18288000" cy="672012"/>
            <a:chOff x="0" y="-38100"/>
            <a:chExt cx="5077491" cy="158514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5077491" cy="120414"/>
            </a:xfrm>
            <a:custGeom>
              <a:avLst/>
              <a:gdLst/>
              <a:ahLst/>
              <a:cxnLst/>
              <a:rect l="l" t="t" r="r" b="b"/>
              <a:pathLst>
                <a:path w="5077491" h="120414" extrusionOk="0">
                  <a:moveTo>
                    <a:pt x="0" y="0"/>
                  </a:moveTo>
                  <a:lnTo>
                    <a:pt x="5077491" y="0"/>
                  </a:lnTo>
                  <a:lnTo>
                    <a:pt x="5077491" y="120414"/>
                  </a:lnTo>
                  <a:lnTo>
                    <a:pt x="0" y="120414"/>
                  </a:lnTo>
                  <a:close/>
                </a:path>
              </a:pathLst>
            </a:custGeom>
            <a:solidFill>
              <a:srgbClr val="009A4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0" y="-38100"/>
              <a:ext cx="5077491" cy="1585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0" y="-38161"/>
            <a:ext cx="18288000" cy="655150"/>
            <a:chOff x="0" y="-38100"/>
            <a:chExt cx="5077491" cy="172550"/>
          </a:xfrm>
        </p:grpSpPr>
        <p:sp>
          <p:nvSpPr>
            <p:cNvPr id="88" name="Google Shape;88;p1"/>
            <p:cNvSpPr/>
            <p:nvPr/>
          </p:nvSpPr>
          <p:spPr>
            <a:xfrm>
              <a:off x="0" y="0"/>
              <a:ext cx="5077491" cy="134450"/>
            </a:xfrm>
            <a:custGeom>
              <a:avLst/>
              <a:gdLst/>
              <a:ahLst/>
              <a:cxnLst/>
              <a:rect l="l" t="t" r="r" b="b"/>
              <a:pathLst>
                <a:path w="5077491" h="134450" extrusionOk="0">
                  <a:moveTo>
                    <a:pt x="0" y="0"/>
                  </a:moveTo>
                  <a:lnTo>
                    <a:pt x="5077491" y="0"/>
                  </a:lnTo>
                  <a:lnTo>
                    <a:pt x="5077491" y="134450"/>
                  </a:lnTo>
                  <a:lnTo>
                    <a:pt x="0" y="134450"/>
                  </a:lnTo>
                  <a:close/>
                </a:path>
              </a:pathLst>
            </a:custGeom>
            <a:solidFill>
              <a:srgbClr val="009A4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" name="Google Shape;89;p1"/>
            <p:cNvSpPr txBox="1"/>
            <p:nvPr/>
          </p:nvSpPr>
          <p:spPr>
            <a:xfrm>
              <a:off x="0" y="-38100"/>
              <a:ext cx="5077491" cy="1725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0" name="Google Shape;90;p1"/>
          <p:cNvSpPr/>
          <p:nvPr/>
        </p:nvSpPr>
        <p:spPr>
          <a:xfrm>
            <a:off x="14296885" y="918179"/>
            <a:ext cx="3622566" cy="2074549"/>
          </a:xfrm>
          <a:custGeom>
            <a:avLst/>
            <a:gdLst/>
            <a:ahLst/>
            <a:cxnLst/>
            <a:rect l="l" t="t" r="r" b="b"/>
            <a:pathLst>
              <a:path w="3622566" h="2074549" extrusionOk="0">
                <a:moveTo>
                  <a:pt x="0" y="0"/>
                </a:moveTo>
                <a:lnTo>
                  <a:pt x="3622565" y="0"/>
                </a:lnTo>
                <a:lnTo>
                  <a:pt x="3622565" y="2074549"/>
                </a:lnTo>
                <a:lnTo>
                  <a:pt x="0" y="207454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l="-4084" r="-408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457200" y="616989"/>
            <a:ext cx="3284575" cy="2676928"/>
          </a:xfrm>
          <a:custGeom>
            <a:avLst/>
            <a:gdLst/>
            <a:ahLst/>
            <a:cxnLst/>
            <a:rect l="l" t="t" r="r" b="b"/>
            <a:pathLst>
              <a:path w="3284575" h="2676928" extrusionOk="0">
                <a:moveTo>
                  <a:pt x="0" y="0"/>
                </a:moveTo>
                <a:lnTo>
                  <a:pt x="3284575" y="0"/>
                </a:lnTo>
                <a:lnTo>
                  <a:pt x="3284575" y="2676929"/>
                </a:lnTo>
                <a:lnTo>
                  <a:pt x="0" y="267692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5332574" y="616989"/>
            <a:ext cx="7466100" cy="1415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600" b="0" i="0" u="none" strike="noStrike" cap="none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  <a:r>
              <a:rPr lang="en-US" sz="4600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Financial Secretary’s  Account Summary</a:t>
            </a:r>
            <a:endParaRPr dirty="0"/>
          </a:p>
        </p:txBody>
      </p:sp>
      <p:sp>
        <p:nvSpPr>
          <p:cNvPr id="93" name="Google Shape;93;p1"/>
          <p:cNvSpPr txBox="1"/>
          <p:nvPr/>
        </p:nvSpPr>
        <p:spPr>
          <a:xfrm>
            <a:off x="5410928" y="2058649"/>
            <a:ext cx="7309392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Ending May 31, 2025</a:t>
            </a:r>
            <a:endParaRPr dirty="0"/>
          </a:p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June 14, 2025</a:t>
            </a:r>
            <a:r>
              <a:rPr lang="en-US" sz="3000" b="0" i="0" u="none" strike="noStrike" cap="none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</a:t>
            </a:r>
          </a:p>
          <a:p>
            <a: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Chapter </a:t>
            </a:r>
            <a:r>
              <a:rPr lang="en-US" sz="3000" b="0" i="0" u="none" strike="noStrike" cap="none" dirty="0">
                <a:solidFill>
                  <a:srgbClr val="009A44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Meeting Report </a:t>
            </a:r>
            <a:endParaRPr dirty="0"/>
          </a:p>
        </p:txBody>
      </p:sp>
      <p:sp>
        <p:nvSpPr>
          <p:cNvPr id="94" name="Google Shape;94;p1"/>
          <p:cNvSpPr txBox="1"/>
          <p:nvPr/>
        </p:nvSpPr>
        <p:spPr>
          <a:xfrm>
            <a:off x="934027" y="4074315"/>
            <a:ext cx="16560800" cy="9818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i="0" u="none" strike="noStrike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	</a:t>
            </a:r>
            <a:r>
              <a:rPr lang="en-US" sz="3200" b="1" dirty="0">
                <a:solidFill>
                  <a:srgbClr val="212121"/>
                </a:solidFill>
                <a:latin typeface="Aptos" panose="020B0004020202020204" pitchFamily="34" charset="0"/>
              </a:rPr>
              <a:t>FOUNDATION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212121"/>
                </a:solidFill>
                <a:latin typeface="Aptos" panose="020B0004020202020204" pitchFamily="34" charset="0"/>
              </a:rPr>
              <a:t>				</a:t>
            </a: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Monte Carlo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	Balance due from Link Sister			$       25.00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solidFill>
                <a:srgbClr val="212121"/>
              </a:solidFill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GOLF SPONSOR	(2 @ 160pp)				$  1,280.00	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Beverage Cart Sponsor					$  1,325.00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2 Bronze 								$  1,800.00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3 Tee Sponsor							$      600.00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</a:t>
            </a:r>
            <a:r>
              <a:rPr lang="en-US" sz="2800" b="1">
                <a:solidFill>
                  <a:srgbClr val="212121"/>
                </a:solidFill>
                <a:latin typeface="Aptos" panose="020B0004020202020204" pitchFamily="34" charset="0"/>
              </a:rPr>
              <a:t>1 Patron</a:t>
            </a: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		</a:t>
            </a:r>
            <a:r>
              <a:rPr lang="en-US" sz="2800" b="1">
                <a:solidFill>
                  <a:srgbClr val="212121"/>
                </a:solidFill>
                <a:latin typeface="Aptos" panose="020B0004020202020204" pitchFamily="34" charset="0"/>
              </a:rPr>
              <a:t>		$      </a:t>
            </a: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100.00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 Donation								 $     500.00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	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solidFill>
                <a:srgbClr val="212121"/>
              </a:solidFill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	Total Deposits 						$    5,630.00  				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solidFill>
                <a:srgbClr val="212121"/>
              </a:solidFill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212121"/>
                </a:solidFill>
                <a:latin typeface="Aptos" panose="020B0004020202020204" pitchFamily="34" charset="0"/>
              </a:rPr>
              <a:t>					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400" b="1" dirty="0">
              <a:solidFill>
                <a:srgbClr val="212121"/>
              </a:solidFill>
              <a:highlight>
                <a:srgbClr val="FFFF00"/>
              </a:highlight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rgbClr val="212121"/>
                </a:solidFill>
                <a:latin typeface="Aptos" panose="020B0004020202020204" pitchFamily="34" charset="0"/>
              </a:rPr>
              <a:t>						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endParaRPr lang="en-US" sz="2400" b="1" i="0" u="none" strike="noStrike" dirty="0">
              <a:solidFill>
                <a:srgbClr val="212121"/>
              </a:solidFill>
              <a:effectLst/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400" b="0" i="0" u="none" strike="noStrike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 </a:t>
            </a:r>
            <a:r>
              <a:rPr lang="en-US" sz="2400" dirty="0">
                <a:solidFill>
                  <a:srgbClr val="212121"/>
                </a:solidFill>
                <a:latin typeface="Aptos" panose="020B0004020202020204" pitchFamily="34" charset="0"/>
              </a:rPr>
              <a:t>	</a:t>
            </a:r>
            <a:endParaRPr lang="en-US" sz="2400" b="1" dirty="0">
              <a:solidFill>
                <a:srgbClr val="212121"/>
              </a:solidFill>
              <a:latin typeface="Aptos" panose="020B0004020202020204" pitchFamily="34" charset="0"/>
            </a:endParaRP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212121"/>
                </a:solidFill>
                <a:latin typeface="Aptos" panose="020B0004020202020204" pitchFamily="34" charset="0"/>
              </a:rPr>
              <a:t>				</a:t>
            </a:r>
            <a:r>
              <a:rPr lang="en-US" sz="2400" dirty="0">
                <a:solidFill>
                  <a:srgbClr val="212121"/>
                </a:solidFill>
                <a:latin typeface="Aptos" panose="020B0004020202020204" pitchFamily="34" charset="0"/>
              </a:rPr>
              <a:t>		</a:t>
            </a:r>
          </a:p>
          <a:p>
            <a:pPr marL="0" marR="0" algn="l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rgbClr val="212121"/>
                </a:solidFill>
                <a:latin typeface="Aptos" panose="020B0004020202020204" pitchFamily="34" charset="0"/>
              </a:rPr>
              <a:t>				        </a:t>
            </a:r>
            <a:r>
              <a:rPr lang="en-US" sz="2800" b="0" i="0" u="none" strike="noStrike" dirty="0">
                <a:solidFill>
                  <a:srgbClr val="212121"/>
                </a:solidFill>
                <a:effectLst/>
                <a:latin typeface="Aptos" panose="020B0004020202020204" pitchFamily="34" charset="0"/>
              </a:rPr>
              <a:t> 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4615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- Arlington Links Chapter Meeting Report Template 05_08_24" id="{07B7DBA2-9EC0-F249-8648-4C8AF3559C72}" vid="{F51EA2E3-3367-DC4D-9253-693018F34A9D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51903</TotalTime>
  <Words>284</Words>
  <Application>Microsoft Macintosh PowerPoint</Application>
  <PresentationFormat>Custom</PresentationFormat>
  <Paragraphs>45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League Spartan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Bailey, Michelle (OCTFME)</dc:creator>
  <cp:lastModifiedBy>Theresa peterson</cp:lastModifiedBy>
  <cp:revision>40</cp:revision>
  <dcterms:created xsi:type="dcterms:W3CDTF">2006-08-16T00:00:00Z</dcterms:created>
  <dcterms:modified xsi:type="dcterms:W3CDTF">2025-06-06T23:35:18Z</dcterms:modified>
</cp:coreProperties>
</file>